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74" r:id="rId3"/>
    <p:sldId id="375" r:id="rId4"/>
    <p:sldId id="422" r:id="rId5"/>
    <p:sldId id="423" r:id="rId6"/>
    <p:sldId id="424" r:id="rId7"/>
    <p:sldId id="427" r:id="rId8"/>
    <p:sldId id="425" r:id="rId9"/>
    <p:sldId id="428" r:id="rId10"/>
    <p:sldId id="429" r:id="rId11"/>
    <p:sldId id="426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8" r:id="rId48"/>
    <p:sldId id="467" r:id="rId49"/>
    <p:sldId id="469" r:id="rId50"/>
    <p:sldId id="470" r:id="rId51"/>
    <p:sldId id="471" r:id="rId52"/>
    <p:sldId id="472" r:id="rId53"/>
    <p:sldId id="473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81" r:id="rId62"/>
    <p:sldId id="482" r:id="rId63"/>
    <p:sldId id="483" r:id="rId64"/>
    <p:sldId id="312" r:id="rId6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06" autoAdjust="0"/>
    <p:restoredTop sz="85526" autoAdjust="0"/>
  </p:normalViewPr>
  <p:slideViewPr>
    <p:cSldViewPr>
      <p:cViewPr varScale="1">
        <p:scale>
          <a:sx n="100" d="100"/>
          <a:sy n="100" d="100"/>
        </p:scale>
        <p:origin x="42" y="83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presProps" Target="presProps.xml"  /><Relationship Id="rId67" Type="http://schemas.openxmlformats.org/officeDocument/2006/relationships/viewProps" Target="viewProps.xml"  /><Relationship Id="rId68" Type="http://schemas.openxmlformats.org/officeDocument/2006/relationships/theme" Target="theme/theme1.xml"  /><Relationship Id="rId69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CD7ED4FF-6B0E-42FA-A737-D604B334571E}" type="datetime1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0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4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com.querydsl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querydsl-jpa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&lt;version&gt;5.0.0&lt;/version&gt;</a:t>
            </a:r>
          </a:p>
          <a:p>
            <a:r>
              <a:rPr lang="en-US" altLang="ko-KR" dirty="0" smtClean="0"/>
              <a:t>&lt;/dependency&gt;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com.querydsl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querydsl</a:t>
            </a:r>
            <a:r>
              <a:rPr lang="en-US" altLang="ko-KR" dirty="0" smtClean="0"/>
              <a:t>-apt&lt;/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&lt;version&gt;5.0.0&lt;/version&gt;</a:t>
            </a:r>
          </a:p>
          <a:p>
            <a:r>
              <a:rPr lang="en-US" altLang="ko-KR" dirty="0" smtClean="0"/>
              <a:t>&lt;/dependency&gt;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이걸로 바뀜</a:t>
            </a:r>
            <a:r>
              <a:rPr lang="en-US" altLang="ko-KR" dirty="0" smtClean="0"/>
              <a:t>!!!!!!!!!!!!!!!!!!!!!!!!!!!!!!!!!!!!!!!!!!!!!!!!!!!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836492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4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3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6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2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1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1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40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47747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4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4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4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등장 배경 및 특징을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구조와 동작 방식을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Spring Data JPA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를 이용하여 데이터를 처리하는 방법을 예제를 통해서 알아본다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918E8-0032-49AB-8D2B-1B463DEC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2" y="989428"/>
            <a:ext cx="8258175" cy="29908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영속성 컨텍스트에 </a:t>
            </a:r>
            <a:r>
              <a:rPr lang="en-US" altLang="ko-KR" sz="1800" dirty="0">
                <a:latin typeface="DIN-Bold"/>
              </a:rPr>
              <a:t>Map&lt;KEY, VALUE&gt;</a:t>
            </a:r>
            <a:r>
              <a:rPr lang="ko-KR" altLang="en-US" sz="1800" dirty="0">
                <a:latin typeface="DIN-Bold"/>
              </a:rPr>
              <a:t>로 저장</a:t>
            </a:r>
            <a:r>
              <a:rPr lang="en-US" altLang="ko-KR" sz="1800" dirty="0">
                <a:latin typeface="DIN-Bold"/>
              </a:rPr>
              <a:t>. Find() </a:t>
            </a:r>
            <a:r>
              <a:rPr lang="ko-KR" altLang="en-US" sz="1800" dirty="0">
                <a:latin typeface="DIN-Bold"/>
              </a:rPr>
              <a:t>메소드 호출 시 영속성 컨텍스트의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조회</a:t>
            </a:r>
            <a:r>
              <a:rPr lang="en-US" altLang="ko-KR" sz="1800" dirty="0">
                <a:latin typeface="DIN-Bold"/>
              </a:rPr>
              <a:t> 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동일성 보장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하나의 트랜잭션에서 </a:t>
            </a:r>
            <a:r>
              <a:rPr lang="en-US" altLang="ko-KR" sz="1800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같은 </a:t>
            </a:r>
            <a:r>
              <a:rPr lang="ko-KR" altLang="en-US" sz="1800" dirty="0" err="1">
                <a:latin typeface="DIN-Bold"/>
              </a:rPr>
              <a:t>키값으로</a:t>
            </a:r>
            <a:r>
              <a:rPr lang="ko-KR" altLang="en-US" sz="1800" dirty="0">
                <a:latin typeface="DIN-Bold"/>
              </a:rPr>
              <a:t> 영속성 컨텍스트 조회 시 같은 엔티티 조회 보장 </a:t>
            </a:r>
            <a:r>
              <a:rPr lang="en-US" altLang="ko-KR" sz="1800" dirty="0">
                <a:latin typeface="DIN-Bold"/>
              </a:rPr>
              <a:t>(1</a:t>
            </a:r>
            <a:r>
              <a:rPr lang="ko-KR" altLang="en-US" sz="1800" dirty="0">
                <a:latin typeface="DIN-Bold"/>
              </a:rPr>
              <a:t>차 캐시</a:t>
            </a:r>
            <a:r>
              <a:rPr lang="en-US" altLang="ko-KR" sz="1800" dirty="0">
                <a:latin typeface="DIN-Bold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51914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트랜잭션을 지원하는 쓰기 지연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쓰기 지연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저장소에 </a:t>
            </a:r>
            <a:r>
              <a:rPr lang="en-US" altLang="ko-KR" sz="1800" dirty="0">
                <a:latin typeface="DIN-Bold"/>
              </a:rPr>
              <a:t>SQL</a:t>
            </a:r>
            <a:r>
              <a:rPr lang="ko-KR" altLang="en-US" sz="1800" dirty="0">
                <a:latin typeface="DIN-Bold"/>
              </a:rPr>
              <a:t>을 </a:t>
            </a:r>
            <a:r>
              <a:rPr lang="ko-KR" altLang="en-US" sz="1800" dirty="0" err="1">
                <a:latin typeface="DIN-Bold"/>
              </a:rPr>
              <a:t>쌓아두고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트랜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잭션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저장된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문 </a:t>
            </a:r>
            <a:r>
              <a:rPr lang="en-US" altLang="ko-KR" sz="1800" dirty="0">
                <a:latin typeface="DIN-Bold"/>
              </a:rPr>
              <a:t>flush</a:t>
            </a:r>
            <a:r>
              <a:rPr lang="ko-KR" altLang="en-US" sz="1800" dirty="0">
                <a:latin typeface="DIN-Bold"/>
              </a:rPr>
              <a:t>하여 데이터베이스 반영</a:t>
            </a:r>
            <a:r>
              <a:rPr lang="en-US" altLang="ko-KR" sz="1800" dirty="0">
                <a:latin typeface="DIN-Bold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dirty="0">
                <a:latin typeface="DIN-Bold"/>
              </a:rPr>
              <a:t>*</a:t>
            </a:r>
            <a:r>
              <a:rPr lang="en-US" altLang="ko-KR" sz="1800" b="1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변경 감지 </a:t>
            </a:r>
            <a:r>
              <a:rPr lang="en-US" altLang="ko-KR" sz="1800" dirty="0">
                <a:latin typeface="DIN-Bold"/>
              </a:rPr>
              <a:t>: 1</a:t>
            </a:r>
            <a:r>
              <a:rPr lang="ko-KR" altLang="en-US" sz="1800" dirty="0">
                <a:latin typeface="DIN-Bold"/>
              </a:rPr>
              <a:t>차 캐시에 데이터베이스에서 처음 불러온 엔티티의 스냅샷 저장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및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변경 내용을 반영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즉</a:t>
            </a:r>
            <a:r>
              <a:rPr lang="en-US" altLang="ko-KR" sz="1800" dirty="0">
                <a:latin typeface="DIN-Bold"/>
              </a:rPr>
              <a:t>, update</a:t>
            </a:r>
            <a:r>
              <a:rPr lang="ko-KR" altLang="en-US" sz="1800" dirty="0">
                <a:latin typeface="DIN-Bold"/>
              </a:rPr>
              <a:t>문을 호출하지 않아도 됨</a:t>
            </a:r>
            <a:r>
              <a:rPr lang="en-US" altLang="ko-KR" sz="1800" dirty="0">
                <a:latin typeface="DIN-Bold"/>
              </a:rPr>
              <a:t>.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E42B0-49A1-455B-8387-C0AB667F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54240"/>
            <a:ext cx="6978551" cy="33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6793909-4456-4F11-88BE-63B1BCA77D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57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https://start.spring.io</a:t>
            </a: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 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00966-4D99-452E-95F3-D4E376EB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3" y="1691272"/>
            <a:ext cx="8513049" cy="46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26B05-40A7-4815-B036-E5D54BC1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5" y="1052736"/>
            <a:ext cx="6012149" cy="52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D2CB84-886D-4203-8021-E41F1010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70343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1409D-647D-4B46-A340-21B352B7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7" y="1268760"/>
            <a:ext cx="4648200" cy="68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F883E6-5FF8-4338-9CC0-95C7304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6" y="2060848"/>
            <a:ext cx="8148588" cy="29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초기화 전략 </a:t>
            </a:r>
            <a:r>
              <a:rPr lang="en-US" altLang="ko-KR" dirty="0"/>
              <a:t>DDL AUTO </a:t>
            </a:r>
            <a:r>
              <a:rPr lang="ko-KR" altLang="en-US" dirty="0"/>
              <a:t>옵션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43E475-920B-4688-A900-96F828145082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662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3200" b="0" i="0" u="none" strike="noStrike" baseline="0" dirty="0">
                <a:latin typeface="YDVYMjOStd14"/>
              </a:rPr>
              <a:t>데이터베이스 초기화 전략</a:t>
            </a:r>
            <a:r>
              <a:rPr lang="en-US" altLang="ko-KR" sz="3200" b="0" i="0" u="none" strike="noStrike" baseline="0" dirty="0">
                <a:latin typeface="YDVYMjOStd14"/>
              </a:rPr>
              <a:t>–DDL AUTO </a:t>
            </a:r>
            <a:r>
              <a:rPr lang="ko-KR" altLang="en-US" sz="3200" b="0" i="0" u="none" strike="noStrike" baseline="0" dirty="0">
                <a:latin typeface="YDVYMjOStd14"/>
              </a:rPr>
              <a:t>옵션</a:t>
            </a:r>
            <a:endParaRPr lang="en-US" altLang="ko-KR" sz="3200" dirty="0">
              <a:latin typeface="DIN-Bold"/>
            </a:endParaRP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none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사용하지 않음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-</a:t>
            </a:r>
            <a:r>
              <a:rPr lang="en-US" altLang="ko-KR" sz="2600" b="0" i="0" u="none" strike="noStrike" baseline="0" dirty="0">
                <a:latin typeface="TimesNewRomanPSMT"/>
              </a:rPr>
              <a:t>drop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  <a:r>
              <a:rPr lang="en-US" altLang="ko-KR" sz="2600" b="0" i="0" u="none" strike="noStrike" baseline="0" dirty="0">
                <a:latin typeface="YDVYMjOStd12"/>
              </a:rPr>
              <a:t>. </a:t>
            </a:r>
            <a:r>
              <a:rPr lang="ko-KR" altLang="en-US" sz="2600" b="0" i="0" u="none" strike="noStrike" baseline="0" dirty="0">
                <a:latin typeface="YDVYMjOStd12"/>
              </a:rPr>
              <a:t>종료 시점에 테이블 삭제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update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변경된 스키마 적용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validate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엔티티와 테이블 정상 매핑 확인</a:t>
            </a:r>
            <a:endParaRPr lang="en-US" altLang="ko-KR" sz="26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408613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D431A-FE48-44EE-9FEA-1F667C70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98289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39826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상품의 상태를 나타내는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ItemSellStatus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ENUM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05833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Item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생성</a:t>
            </a:r>
            <a:endParaRPr lang="en-US" altLang="ko-KR" sz="1800" dirty="0">
              <a:latin typeface="YDVYGOStd1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85419F-0483-4C5F-AE1A-EAEF555C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8" y="1668694"/>
            <a:ext cx="7183355" cy="4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759D1-E9C5-4B9F-B261-6221AA03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62477"/>
            <a:ext cx="8272289" cy="37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5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JPA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JPA(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Jave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 Persistence API’)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는 자바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ORM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기술에 대한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표준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ORM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‘Object Relational Mapping’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의 약자로 객체와 관계형 데이터베이스 매핑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5C03F-4D6E-422B-BCFC-2E415351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07" y="3789040"/>
            <a:ext cx="6549986" cy="1790695"/>
          </a:xfrm>
          <a:prstGeom prst="rect">
            <a:avLst/>
          </a:prstGeom>
          <a:ln cap="flat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AB95F-4840-4D73-9D8F-2C48FFD1E146}"/>
              </a:ext>
            </a:extLst>
          </p:cNvPr>
          <p:cNvSpPr txBox="1"/>
          <p:nvPr/>
        </p:nvSpPr>
        <p:spPr>
          <a:xfrm>
            <a:off x="935065" y="5477346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2-1] ORM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이용한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Java Object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와 관계형 데이터베이스 매핑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F5F8D-BC05-45BE-8286-D2E63363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84" y="1052736"/>
            <a:ext cx="5593432" cy="5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4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E38CB-290D-4A6C-B454-34B0AD36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3" y="908720"/>
            <a:ext cx="7611194" cy="52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47C91-DEEF-4842-9FEC-515EE405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6" y="2276872"/>
            <a:ext cx="8802480" cy="295232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C0BF3B-3198-4BC4-B880-8872BFBBBCA0}"/>
              </a:ext>
            </a:extLst>
          </p:cNvPr>
          <p:cNvSpPr txBox="1">
            <a:spLocks/>
          </p:cNvSpPr>
          <p:nvPr/>
        </p:nvSpPr>
        <p:spPr>
          <a:xfrm>
            <a:off x="457200" y="161257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GeneratedValue</a:t>
            </a:r>
            <a:r>
              <a:rPr lang="ko-KR" altLang="en-US" sz="1800" b="0" i="0" u="none" strike="noStrike" baseline="0" dirty="0" err="1">
                <a:latin typeface="YDVYMjOStd12"/>
              </a:rPr>
              <a:t>어노테이션을</a:t>
            </a:r>
            <a:r>
              <a:rPr lang="ko-KR" altLang="en-US" sz="1800" b="0" i="0" u="none" strike="noStrike" baseline="0" dirty="0">
                <a:latin typeface="YDVYMjOStd12"/>
              </a:rPr>
              <a:t> 통한 </a:t>
            </a:r>
            <a:r>
              <a:rPr lang="ko-KR" altLang="en-US" sz="1800" b="0" i="0" u="none" strike="noStrike" baseline="0" dirty="0" err="1">
                <a:latin typeface="YDVYMjOStd12"/>
              </a:rPr>
              <a:t>기본키</a:t>
            </a:r>
            <a:r>
              <a:rPr lang="ko-KR" altLang="en-US" sz="1800" b="0" i="0" u="none" strike="noStrike" baseline="0" dirty="0">
                <a:latin typeface="YDVYMjOStd12"/>
              </a:rPr>
              <a:t> 생성 전략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69573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2367B-6A9F-4E11-9899-CF34FA7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6397124" cy="55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5EAC4-F9B3-4A65-A599-3D8F92AD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74485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380B0-7699-45DE-8F7E-633E9B65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4" y="2852936"/>
            <a:ext cx="7715250" cy="33813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EDB077-A3FE-4D3C-AD05-A968044DC43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Data Access Object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역할을 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Repository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 설계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첫 번째 제네릭 타입에는 엔티티 타입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두 번째 제네릭 타입에는 클래스의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기본키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타입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세팅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56993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9492B-779C-42F2-93F6-CE65C188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4" y="2453622"/>
            <a:ext cx="7791450" cy="328612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F941B53-850A-4870-B57E-6B685EB399E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JpaRepository</a:t>
            </a:r>
            <a:r>
              <a:rPr lang="ko-KR" altLang="en-US" sz="1800" dirty="0">
                <a:latin typeface="YDVYGOStd12"/>
              </a:rPr>
              <a:t>는 기본적인 </a:t>
            </a:r>
            <a:r>
              <a:rPr lang="en-US" altLang="ko-KR" sz="1800" dirty="0">
                <a:latin typeface="YDVYGOStd12"/>
              </a:rPr>
              <a:t>CRUD </a:t>
            </a:r>
            <a:r>
              <a:rPr lang="ko-KR" altLang="en-US" sz="1800" dirty="0">
                <a:latin typeface="YDVYGOStd12"/>
              </a:rPr>
              <a:t>및 </a:t>
            </a:r>
            <a:r>
              <a:rPr lang="ko-KR" altLang="en-US" sz="1800" dirty="0" err="1">
                <a:latin typeface="YDVYGOStd12"/>
              </a:rPr>
              <a:t>페이징</a:t>
            </a:r>
            <a:r>
              <a:rPr lang="ko-KR" altLang="en-US" sz="1800" dirty="0">
                <a:latin typeface="YDVYGOStd12"/>
              </a:rPr>
              <a:t> 처리를 위한 메소드가 정의돼 있음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018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1B16FD-9D2E-4AB5-84CE-5FFBF7B7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59" y="2708920"/>
            <a:ext cx="6318682" cy="279023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D6E19EE-D9DD-47F7-94DE-48FC919A1238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test.java.com.shop.repository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패키지 아래에 </a:t>
            </a:r>
            <a:r>
              <a:rPr lang="en-US" altLang="ko-KR" sz="1800" dirty="0">
                <a:latin typeface="YDVYGOStd12"/>
              </a:rPr>
              <a:t>ItemRepositoryTest.java </a:t>
            </a:r>
            <a:r>
              <a:rPr lang="ko-KR" altLang="en-US" sz="1800" dirty="0">
                <a:latin typeface="YDVYGOStd12"/>
              </a:rPr>
              <a:t>파일 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95832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058D8-18E8-4073-AC35-F2344B9C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7"/>
            <a:ext cx="6912768" cy="2667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807E9B-FB78-4F41-873C-FEB8EEDB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0" y="3573016"/>
            <a:ext cx="6768752" cy="25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AC4303-00C6-4913-AFE7-7542B58B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71562"/>
            <a:ext cx="8524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특정 데이터베이스에 종속되지 않음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객체지향적으로 설계 가능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유지보수 유리 및 생산성 향상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39789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463242-E0BF-4705-AB5E-77AA9D6211F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592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쿼리 메소드는 스프링 데이터 </a:t>
            </a:r>
            <a:r>
              <a:rPr lang="en-US" altLang="ko-KR" sz="1800" dirty="0">
                <a:latin typeface="YDVYGOStd12"/>
              </a:rPr>
              <a:t>JPA</a:t>
            </a:r>
            <a:r>
              <a:rPr lang="ko-KR" altLang="en-US" sz="1800" dirty="0">
                <a:latin typeface="YDVYGOStd12"/>
              </a:rPr>
              <a:t>에서 제공하는 핵심 기능 중 하나로 </a:t>
            </a:r>
            <a:r>
              <a:rPr lang="en-US" altLang="ko-KR" sz="1800" dirty="0">
                <a:latin typeface="YDVYGOStd12"/>
              </a:rPr>
              <a:t>Repository </a:t>
            </a:r>
            <a:r>
              <a:rPr lang="ko-KR" altLang="en-US" sz="1800" dirty="0">
                <a:latin typeface="YDVYGOStd12"/>
              </a:rPr>
              <a:t>인터페이스에 간단한 네이밍 룰을 이용하여 메소드를 작성하면 원하는 쿼리 실행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쿼리 메소드를 이용할 때 가장 많이 사용하는 문법으로 </a:t>
            </a:r>
            <a:r>
              <a:rPr lang="en-US" altLang="ko-KR" sz="1800" dirty="0">
                <a:latin typeface="YDVYGOStd12"/>
              </a:rPr>
              <a:t>find</a:t>
            </a:r>
            <a:r>
              <a:rPr lang="ko-KR" altLang="en-US" sz="1800" dirty="0">
                <a:latin typeface="YDVYGOStd12"/>
              </a:rPr>
              <a:t>를 사용</a:t>
            </a:r>
            <a:r>
              <a:rPr lang="en-US" altLang="ko-KR" sz="1800" dirty="0">
                <a:latin typeface="YDVYGOStd12"/>
              </a:rPr>
              <a:t>. </a:t>
            </a:r>
          </a:p>
          <a:p>
            <a:r>
              <a:rPr lang="ko-KR" altLang="en-US" sz="1800" dirty="0">
                <a:latin typeface="YDVYGOStd12"/>
              </a:rPr>
              <a:t>엔티티의 이름은 </a:t>
            </a:r>
            <a:r>
              <a:rPr lang="ko-KR" altLang="en-US" sz="1800" dirty="0" err="1">
                <a:latin typeface="YDVYGOStd12"/>
              </a:rPr>
              <a:t>생략이가능하며</a:t>
            </a:r>
            <a:r>
              <a:rPr lang="en-US" altLang="ko-KR" sz="1800" dirty="0">
                <a:latin typeface="YDVYGOStd12"/>
              </a:rPr>
              <a:t>, By </a:t>
            </a:r>
            <a:r>
              <a:rPr lang="ko-KR" altLang="en-US" sz="1800" dirty="0">
                <a:latin typeface="YDVYGOStd12"/>
              </a:rPr>
              <a:t>뒤에는 검색할 때 사용할 변수의 이름을 적어준다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21F9C-15B4-47CB-8006-5F32E3A2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9" y="4077072"/>
            <a:ext cx="8403409" cy="85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5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81E9D-E457-486F-AC61-1CB8B733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7" y="1245531"/>
            <a:ext cx="7778606" cy="43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7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38F0E3-E3A8-4E80-96DC-CE85A62A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52736"/>
            <a:ext cx="8524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0BD78-032D-47D2-AE39-63BBCE4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908721"/>
            <a:ext cx="5948265" cy="446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21BAF-793D-4770-9084-F4BAD790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5373217"/>
            <a:ext cx="5948265" cy="10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77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598F1-012C-48FD-A7EB-B2C58552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70081"/>
            <a:ext cx="8064896" cy="47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1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9A6DB-1BB1-4CF7-808B-1150C116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7776864" cy="5033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7F66A-6896-4262-B34E-BFC597B1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30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9C2A8-F85D-40B7-A2B6-26299F2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7130"/>
            <a:ext cx="8193136" cy="252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BF8ADB-0EC6-4F62-A5BD-34215095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3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E6BA4-02B5-436C-BA33-838F6388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69" y="1830544"/>
            <a:ext cx="8320062" cy="31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2C471-16E4-4D3A-8C27-B4AAD9FA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19"/>
            <a:ext cx="7272808" cy="54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B65C4-DF89-4E86-9EB1-5786DE14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" y="1844824"/>
            <a:ext cx="8325672" cy="32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복잡한 </a:t>
            </a:r>
            <a:r>
              <a:rPr lang="ko-KR" altLang="en-US" sz="1800" dirty="0">
                <a:latin typeface="DIN-Bold"/>
              </a:rPr>
              <a:t>쿼리 처리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성능 저하 위험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학습 시간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643917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8A3464-E494-464F-8083-6FA3A15D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7" y="837057"/>
            <a:ext cx="7977457" cy="54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0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F030E-47A5-46B5-8237-402BA8C5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8" y="1988840"/>
            <a:ext cx="8375764" cy="30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9BED-205D-4B87-BAC7-1F32D637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7682220" cy="55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8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32AC4E5-D8BF-4841-A536-89495F5268C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조건이 많아질 때 쿼리 메소드를 선언하면 이름이 길어져 오히려 보기 힘들다는 단점이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@Query </a:t>
            </a:r>
            <a:r>
              <a:rPr lang="ko-KR" altLang="en-US" sz="1800" dirty="0" err="1">
                <a:latin typeface="YDVYGOStd12"/>
              </a:rPr>
              <a:t>어노테이션을</a:t>
            </a:r>
            <a:r>
              <a:rPr lang="ko-KR" altLang="en-US" sz="1800" dirty="0">
                <a:latin typeface="YDVYGOStd12"/>
              </a:rPr>
              <a:t> 이용하면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과 유사한 </a:t>
            </a:r>
            <a:r>
              <a:rPr lang="en-US" altLang="ko-KR" sz="1800" dirty="0">
                <a:latin typeface="YDVYGOStd12"/>
              </a:rPr>
              <a:t>JPQL (Java Persistence Query Language) </a:t>
            </a:r>
            <a:r>
              <a:rPr lang="ko-KR" altLang="en-US" sz="1800" dirty="0">
                <a:latin typeface="YDVYGOStd12"/>
              </a:rPr>
              <a:t>이라는 객체지향 쿼리 언어를 통해 복잡한 쿼리도 처리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엔티티 객체를 대상으로 쿼리를 수행하는 객체지향 쿼리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을 추상화해서 사용하기 때문에 특정 데이터베이스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에 의존하지 않음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94769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3B7262-DF53-47C2-A74D-CFC5D0C6EC45}"/>
              </a:ext>
            </a:extLst>
          </p:cNvPr>
          <p:cNvGrpSpPr/>
          <p:nvPr/>
        </p:nvGrpSpPr>
        <p:grpSpPr>
          <a:xfrm>
            <a:off x="255501" y="878136"/>
            <a:ext cx="7956376" cy="5142499"/>
            <a:chOff x="255501" y="878136"/>
            <a:chExt cx="7956376" cy="51424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18E59-AA60-412E-B9BB-FFE6231D3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01" y="878136"/>
              <a:ext cx="7956376" cy="35767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122A50-FD21-4031-8DEB-49752AD09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950" y="4272403"/>
              <a:ext cx="7168548" cy="1748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637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74F4C-24DC-4835-9465-0779D961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63162" cy="52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7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CFE62E-45BD-4500-8106-E8B0E22A28C5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@Query</a:t>
            </a:r>
            <a:r>
              <a:rPr lang="ko-KR" altLang="en-US" sz="1800" dirty="0">
                <a:latin typeface="YDVYGOStd12"/>
              </a:rPr>
              <a:t>의 </a:t>
            </a:r>
            <a:r>
              <a:rPr lang="en-US" altLang="ko-KR" sz="1800" dirty="0" err="1">
                <a:latin typeface="YDVYGOStd12"/>
              </a:rPr>
              <a:t>nativeQuery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속성을 사용하면 기존 쿼리를 그대로 활용할 수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특정 데이터베이스에 종속되는 쿼리문을 사용하기 때문에 데이터베이스에 대해 독립적이라는 장점을 잃어버림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기존에 작성한 통계용 쿼리처럼 복잡한 쿼리를 그대로 사용해야 하는 경우 활용 가능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344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1563E-B23E-4832-982C-90FB3655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5" y="1340768"/>
            <a:ext cx="7921147" cy="45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B4BF07-84B1-459A-B453-33B44E35E66B}"/>
              </a:ext>
            </a:extLst>
          </p:cNvPr>
          <p:cNvGrpSpPr/>
          <p:nvPr/>
        </p:nvGrpSpPr>
        <p:grpSpPr>
          <a:xfrm>
            <a:off x="539552" y="908720"/>
            <a:ext cx="6023726" cy="5400600"/>
            <a:chOff x="420482" y="908720"/>
            <a:chExt cx="6284574" cy="56302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9B2E1E-FD05-4277-97A7-8688D6E14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482" y="3628310"/>
              <a:ext cx="6284574" cy="29106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F68C7D8-3E1C-47CD-98D6-4E2111F2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82" y="908720"/>
              <a:ext cx="6284573" cy="273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687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7D7259E-DD50-4E5D-804F-0EE87040FA92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을 코드로 작성할 수 있도록 도와주는 </a:t>
            </a:r>
            <a:r>
              <a:rPr lang="ko-KR" altLang="en-US" sz="1800" dirty="0" err="1">
                <a:latin typeface="YDVYGOStd12"/>
              </a:rPr>
              <a:t>빌더</a:t>
            </a:r>
            <a:r>
              <a:rPr lang="ko-KR" altLang="en-US" sz="1800" dirty="0">
                <a:latin typeface="YDVYGOStd12"/>
              </a:rPr>
              <a:t> </a:t>
            </a:r>
            <a:r>
              <a:rPr lang="en-US" altLang="ko-KR" sz="1800" dirty="0">
                <a:latin typeface="YDVYGOStd12"/>
              </a:rPr>
              <a:t>API</a:t>
            </a: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문자열이 아닌 자바 소스코드로 작성하기 때문에 컴파일 시점에 오류를 발견할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비슷한 쿼리를 재사용할 수 있으며 제약 조건 조립 및 가독성을 향상시킬 수 있음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고정된 </a:t>
            </a:r>
            <a:r>
              <a:rPr lang="en-US" altLang="ko-KR" sz="1800" b="0" i="0" u="none" strike="noStrike" baseline="0" dirty="0">
                <a:latin typeface="TimesNewRomanPSMT"/>
              </a:rPr>
              <a:t>SQL</a:t>
            </a:r>
            <a:r>
              <a:rPr lang="ko-KR" altLang="en-US" sz="1800" b="0" i="0" u="none" strike="noStrike" baseline="0" dirty="0">
                <a:latin typeface="YDVYMjOStd12"/>
              </a:rPr>
              <a:t>문이 아닌 조건에 맞게 동적으로 쿼리를 생성할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IDLE</a:t>
            </a:r>
            <a:r>
              <a:rPr lang="ko-KR" altLang="en-US" sz="1800" b="0" i="0" u="none" strike="noStrike" baseline="0" dirty="0">
                <a:latin typeface="YDVYMjOStd12"/>
              </a:rPr>
              <a:t>의 도움을 받아서 자동 완성 기능을 이용할 수 있기 때문에 생산성을 향상시킬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368504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6A207-0FF8-4204-9914-71B565058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4" y="1700808"/>
            <a:ext cx="7669191" cy="2672296"/>
          </a:xfrm>
          <a:prstGeom prst="rect">
            <a:avLst/>
          </a:prstGeom>
          <a:ln cap="flat"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AD8B5-6D61-429E-960E-0FB4DD91C178}"/>
              </a:ext>
            </a:extLst>
          </p:cNvPr>
          <p:cNvSpPr txBox="1"/>
          <p:nvPr/>
        </p:nvSpPr>
        <p:spPr>
          <a:xfrm>
            <a:off x="2969556" y="4730469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2-2] JPA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동작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003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28F92-0734-4C1F-8BB8-A02AC59C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9" y="1844824"/>
            <a:ext cx="7153275" cy="33718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DBCFA7-FC5C-4F2E-9ADA-FBEA56AE542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을 사용하기 위한 의존성 추가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969249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09A70-582C-43EA-AE60-B060731B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6610499" cy="49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7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80D742-E030-402F-AA0E-A6911EA8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21" y="1052736"/>
            <a:ext cx="3748758" cy="2664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EAEC6E-ECA2-4793-B43F-EB7B5D55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005064"/>
            <a:ext cx="4968552" cy="2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65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17F12-C55D-477B-A043-38FF8FB0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5184576" cy="432167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294CC2-A30B-4C36-B680-9C81E4A72809}"/>
              </a:ext>
            </a:extLst>
          </p:cNvPr>
          <p:cNvSpPr txBox="1">
            <a:spLocks/>
          </p:cNvSpPr>
          <p:nvPr/>
        </p:nvSpPr>
        <p:spPr>
          <a:xfrm>
            <a:off x="457200" y="836712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File – project structure - module</a:t>
            </a:r>
          </a:p>
          <a:p>
            <a:r>
              <a:rPr lang="en-US" altLang="ko-KR" sz="1800" dirty="0" err="1">
                <a:latin typeface="YDVYGOStd12"/>
              </a:rPr>
              <a:t>QDomain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임포트가 안 될 경우</a:t>
            </a:r>
            <a:r>
              <a:rPr lang="en-US" altLang="ko-KR" sz="1800" dirty="0">
                <a:latin typeface="YDVYGOStd12"/>
              </a:rPr>
              <a:t>, target </a:t>
            </a:r>
            <a:r>
              <a:rPr lang="ko-KR" altLang="en-US" sz="1800" dirty="0">
                <a:latin typeface="YDVYGOStd12"/>
              </a:rPr>
              <a:t>폴더 아래의 </a:t>
            </a:r>
            <a:r>
              <a:rPr lang="en-US" altLang="ko-KR" sz="1800" dirty="0">
                <a:latin typeface="YDVYGOStd12"/>
              </a:rPr>
              <a:t>generated-sources </a:t>
            </a:r>
            <a:r>
              <a:rPr lang="ko-KR" altLang="en-US" sz="1800" dirty="0">
                <a:latin typeface="YDVYGOStd12"/>
              </a:rPr>
              <a:t>폴더를 클릭 하여 </a:t>
            </a:r>
            <a:r>
              <a:rPr lang="en-US" altLang="ko-KR" sz="1800" dirty="0">
                <a:latin typeface="YDVYGOStd12"/>
              </a:rPr>
              <a:t>&lt;Sources&gt; </a:t>
            </a:r>
            <a:r>
              <a:rPr lang="ko-KR" altLang="en-US" sz="1800" dirty="0">
                <a:latin typeface="YDVYGOStd12"/>
              </a:rPr>
              <a:t>버튼을 클릭해 소스코드로 인식할 수 있게 처리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33603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FEE8B7-34D7-4E8C-A45D-9C94B836AD84}"/>
              </a:ext>
            </a:extLst>
          </p:cNvPr>
          <p:cNvGrpSpPr/>
          <p:nvPr/>
        </p:nvGrpSpPr>
        <p:grpSpPr>
          <a:xfrm>
            <a:off x="251520" y="843990"/>
            <a:ext cx="6915053" cy="5286091"/>
            <a:chOff x="251520" y="843990"/>
            <a:chExt cx="6915053" cy="52860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8BC69-11F6-451D-96E5-46F40FB9C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843990"/>
              <a:ext cx="6915053" cy="33050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106277-BD43-4A7C-96A5-108DC010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01" y="4005065"/>
              <a:ext cx="6284571" cy="212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32E5B-17CB-4AA3-A6FE-7B9EC39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869013" cy="48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5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A64F7-F6C2-4CFD-BD77-05EB41B0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81187"/>
            <a:ext cx="8439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6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C075D-5FA4-43A3-B50D-9DA47399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889"/>
            <a:ext cx="9144000" cy="5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6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D9DACE-5309-48B6-B119-4221C1C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576387"/>
            <a:ext cx="87915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37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5B5D60-CA23-4E3E-8D26-5013D6560275}"/>
              </a:ext>
            </a:extLst>
          </p:cNvPr>
          <p:cNvGrpSpPr/>
          <p:nvPr/>
        </p:nvGrpSpPr>
        <p:grpSpPr>
          <a:xfrm>
            <a:off x="328541" y="1052736"/>
            <a:ext cx="8229600" cy="4896544"/>
            <a:chOff x="295275" y="1052736"/>
            <a:chExt cx="8553450" cy="5362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0C755C-5936-4762-9BB0-EF832942E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5" y="1052736"/>
              <a:ext cx="8553450" cy="31527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63DBC3-671D-433C-BFD4-87737387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520" y="4205511"/>
              <a:ext cx="8534400" cy="220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97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</a:rPr>
              <a:t>엔티티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데이터베이스의 테이블에 대응하는 클래스</a:t>
            </a:r>
            <a:r>
              <a:rPr lang="en-US" altLang="ko-KR" sz="1800" dirty="0">
                <a:latin typeface="DIN-Bold"/>
              </a:rPr>
              <a:t>. @Entity </a:t>
            </a:r>
            <a:r>
              <a:rPr lang="ko-KR" altLang="en-US" sz="1800" dirty="0" err="1">
                <a:latin typeface="DIN-Bold"/>
              </a:rPr>
              <a:t>어노테이션을</a:t>
            </a:r>
            <a:r>
              <a:rPr lang="ko-KR" altLang="en-US" sz="1800" dirty="0">
                <a:latin typeface="DIN-Bold"/>
              </a:rPr>
              <a:t> 붙여서 관리</a:t>
            </a:r>
            <a:endParaRPr lang="en-US" altLang="ko-KR" sz="1800" dirty="0">
              <a:latin typeface="DIN-Bold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엔티티 매니저 팩토리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엔티티 매니저 인스턴스를 관리하는 주체</a:t>
            </a: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54640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7B7D4-E260-4640-B122-998CE604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552575"/>
            <a:ext cx="8467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1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26AD8-CFCF-4B43-ABF5-DAD74B70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688632" cy="52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1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73D306-EF94-490F-B678-E7D144755D60}"/>
              </a:ext>
            </a:extLst>
          </p:cNvPr>
          <p:cNvGrpSpPr/>
          <p:nvPr/>
        </p:nvGrpSpPr>
        <p:grpSpPr>
          <a:xfrm>
            <a:off x="251520" y="980728"/>
            <a:ext cx="6264696" cy="5328592"/>
            <a:chOff x="251519" y="980728"/>
            <a:chExt cx="6905626" cy="78390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EA852A-24EA-4F14-8FFC-2F4BD81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6905625" cy="2000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3C937C-2490-4C89-9F38-5EAA8974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19" y="2980978"/>
              <a:ext cx="6905625" cy="583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842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3166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YDVYGOStd12"/>
              </a:rPr>
              <a:t>* </a:t>
            </a:r>
            <a:r>
              <a:rPr lang="ko-KR" altLang="en-US" sz="1800" dirty="0">
                <a:latin typeface="YDVYGOStd12"/>
              </a:rPr>
              <a:t>엔티티 매니저 </a:t>
            </a:r>
            <a:r>
              <a:rPr lang="en-US" altLang="ko-KR" sz="1800" dirty="0">
                <a:latin typeface="YDVYGOStd12"/>
              </a:rPr>
              <a:t>: </a:t>
            </a:r>
            <a:r>
              <a:rPr lang="ko-KR" altLang="en-US" sz="1800" dirty="0">
                <a:latin typeface="YDVYGOStd12"/>
              </a:rPr>
              <a:t>영속성 컨텍스트에 접근하여 엔티티에 대한 데이터베이스 작업 제공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F9ABC5-0982-4934-ABE6-BC448F84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" y="2398200"/>
            <a:ext cx="7918276" cy="29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2AB3C-AA9C-4D39-9B6A-8D2C654D8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1443355"/>
            <a:ext cx="5035550" cy="3971290"/>
          </a:xfrm>
          <a:prstGeom prst="rect">
            <a:avLst/>
          </a:prstGeom>
          <a:ln cap="flat"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890AA-B445-4BBD-BF0C-87D2D5F5AE81}"/>
              </a:ext>
            </a:extLst>
          </p:cNvPr>
          <p:cNvSpPr txBox="1"/>
          <p:nvPr/>
        </p:nvSpPr>
        <p:spPr>
          <a:xfrm>
            <a:off x="3131840" y="5579948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2-3]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엔티티 생명주기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67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63050-8D84-4F17-A21F-148DE9B381C2}"/>
              </a:ext>
            </a:extLst>
          </p:cNvPr>
          <p:cNvSpPr txBox="1"/>
          <p:nvPr/>
        </p:nvSpPr>
        <p:spPr>
          <a:xfrm>
            <a:off x="1907704" y="554859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엔티티 영속성 컨텍스트 저장 예시 코드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AFEBF4-BD8A-4989-9527-169FA4E9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1" y="1340768"/>
            <a:ext cx="7217817" cy="40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3623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781</ep:Words>
  <ep:PresentationFormat>화면 슬라이드 쇼(4:3)</ep:PresentationFormat>
  <ep:Paragraphs>163</ep:Paragraphs>
  <ep:Slides>63</ep:Slides>
  <ep:Notes>12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ep:HeadingPairs>
  <ep:TitlesOfParts>
    <vt:vector size="64" baseType="lpstr">
      <vt:lpstr>Office 테마</vt:lpstr>
      <vt:lpstr>학습 목표</vt:lpstr>
      <vt:lpstr>2.1 JPA</vt:lpstr>
      <vt:lpstr>JPA 장점</vt:lpstr>
      <vt:lpstr>JPA 단점</vt:lpstr>
      <vt:lpstr>JPA 동작 방식</vt:lpstr>
      <vt:lpstr>JPA 동작 방식</vt:lpstr>
      <vt:lpstr>JPA 동작 방식</vt:lpstr>
      <vt:lpstr>JPA 동작 방식</vt:lpstr>
      <vt:lpstr>JPA 동작 방식</vt:lpstr>
      <vt:lpstr>영속성 컨텍스트</vt:lpstr>
      <vt:lpstr>영속성 컨텍스트</vt:lpstr>
      <vt:lpstr>2.2 쇼핑몰 프로젝트 생성</vt:lpstr>
      <vt:lpstr>2.2 쇼핑몰 프로젝트 생성</vt:lpstr>
      <vt:lpstr>application.properties 설정</vt:lpstr>
      <vt:lpstr>application.properties 설정</vt:lpstr>
      <vt:lpstr>데이터베이스 초기화 전략 DDL AUTO 옵션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2.4 Repository 설계</vt:lpstr>
      <vt:lpstr>2.4 Repository 설계</vt:lpstr>
      <vt:lpstr>상품 저장 테스트</vt:lpstr>
      <vt:lpstr>상품 저장 테스트</vt:lpstr>
      <vt:lpstr>상품 저장 테스트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 OR 조건</vt:lpstr>
      <vt:lpstr>2.5 쿼리 메소드 OR 조건</vt:lpstr>
      <vt:lpstr>2.5 쿼리 메소드 LessThan 조건</vt:lpstr>
      <vt:lpstr>2.5 쿼리 메소드 LessThan 조건</vt:lpstr>
      <vt:lpstr>2.5 쿼리 메소드 OrderBy 조건</vt:lpstr>
      <vt:lpstr>2.5 쿼리 메소드 OrderBy 조건</vt:lpstr>
      <vt:lpstr>2.6 SPRING DATA JPA @Query 어노테이션</vt:lpstr>
      <vt:lpstr>2.6 SPRING DATA JPA @Query 어노테이션</vt:lpstr>
      <vt:lpstr>2.6 SPRING DATA JPA @Query 어노테이션</vt:lpstr>
      <vt:lpstr>2.6 @Query-nativeQuery 속성 예제</vt:lpstr>
      <vt:lpstr>2.6 @Query-nativeQuery 속성 예제</vt:lpstr>
      <vt:lpstr>2.6 @Query-nativeQuery 속성 예제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Thank you for your attention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2013-05-13T12:41:23.000</dcterms:created>
  <dc:creator>admin</dc:creator>
  <cp:lastModifiedBy>baikm</cp:lastModifiedBy>
  <dcterms:modified xsi:type="dcterms:W3CDTF">2023-11-21T13:56:43.009</dcterms:modified>
  <cp:revision>170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